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66" r:id="rId4"/>
    <p:sldId id="262" r:id="rId5"/>
    <p:sldId id="263" r:id="rId6"/>
    <p:sldId id="268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57188" y="1429053"/>
            <a:ext cx="824726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75719" y="1053129"/>
            <a:ext cx="307183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【</a:t>
            </a:r>
            <a:r>
              <a:rPr lang="zh-CN" altLang="en-US" b="1" dirty="0">
                <a:solidFill>
                  <a:srgbClr val="FF0000"/>
                </a:solidFill>
              </a:rPr>
              <a:t>型号</a:t>
            </a:r>
            <a:r>
              <a:rPr lang="en-US" altLang="zh-CN" b="1" dirty="0">
                <a:solidFill>
                  <a:srgbClr val="FF0000"/>
                </a:solidFill>
              </a:rPr>
              <a:t>:F3082A/B5】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5536" y="1714805"/>
            <a:ext cx="8391306" cy="4964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防水：</a:t>
            </a:r>
            <a:endParaRPr lang="en-US" altLang="zh-CN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使用防水透气螺塞，平衡内外压差，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避免热胀冷缩时吸进水气，出现凝结现象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；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密封圈采用进口耐老化硅橡胶原料；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防护等级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IP66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防雷</a:t>
            </a:r>
            <a:r>
              <a:rPr lang="en-US" altLang="zh-CN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设计中采用针对感应雷击及静电（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ESD) 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的专用防护元件，器件性能符合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IEC61000-4(Level4)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的检测标准。突波电流（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Peak Current)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最高可达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3000A(8/20</a:t>
            </a:r>
            <a:r>
              <a:rPr lang="el-GR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S) 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宽范围的输入电压：全电压，</a:t>
            </a:r>
            <a:r>
              <a:rPr lang="en-US" altLang="zh-CN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～</a:t>
            </a:r>
            <a:r>
              <a:rPr lang="en-US" altLang="zh-CN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240VAC±10% , </a:t>
            </a: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设计优点：</a:t>
            </a:r>
            <a:endParaRPr lang="zh-CN" alt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全电压设计，适合世界及中国各地区电压尤其适合电压起伏较大的的地区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全电压能保证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灯具的亮度及寿命。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2 .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全电压设计的灯具，可减少外部电源接线及电源防水的问题，使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产品及系统安装成本低，节省安装成本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安装方便快速，保证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产品及系统的质量。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结构：</a:t>
            </a:r>
            <a:endParaRPr lang="zh-CN" alt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1000" dirty="0">
                <a:solidFill>
                  <a:schemeClr val="tx1"/>
                </a:solidFill>
                <a:latin typeface="+mn-ea"/>
              </a:rPr>
              <a:t>根据</a:t>
            </a:r>
            <a:r>
              <a:rPr lang="en-US" altLang="zh-CN" sz="1000" dirty="0">
                <a:solidFill>
                  <a:schemeClr val="tx1"/>
                </a:solidFill>
                <a:latin typeface="+mn-ea"/>
              </a:rPr>
              <a:t>LED</a:t>
            </a:r>
            <a:r>
              <a:rPr lang="zh-CN" altLang="en-US" sz="1000" dirty="0">
                <a:solidFill>
                  <a:schemeClr val="tx1"/>
                </a:solidFill>
                <a:latin typeface="+mn-ea"/>
              </a:rPr>
              <a:t>散热特性，合理的散热通路设计，使</a:t>
            </a:r>
            <a:r>
              <a:rPr lang="en-US" altLang="zh-CN" sz="1000" dirty="0">
                <a:solidFill>
                  <a:schemeClr val="tx1"/>
                </a:solidFill>
                <a:latin typeface="+mn-ea"/>
              </a:rPr>
              <a:t>LED</a:t>
            </a:r>
            <a:r>
              <a:rPr lang="zh-CN" altLang="en-US" sz="1000" dirty="0">
                <a:solidFill>
                  <a:schemeClr val="tx1"/>
                </a:solidFill>
                <a:latin typeface="+mn-ea"/>
              </a:rPr>
              <a:t>的热量快速通过灯具结构传导出来，保证</a:t>
            </a:r>
            <a:r>
              <a:rPr lang="en-US" altLang="zh-CN" sz="1000" dirty="0">
                <a:solidFill>
                  <a:schemeClr val="tx1"/>
                </a:solidFill>
                <a:latin typeface="+mn-ea"/>
              </a:rPr>
              <a:t>LED</a:t>
            </a:r>
            <a:r>
              <a:rPr lang="zh-CN" altLang="en-US" sz="1000" dirty="0">
                <a:solidFill>
                  <a:schemeClr val="tx1"/>
                </a:solidFill>
                <a:latin typeface="+mn-ea"/>
              </a:rPr>
              <a:t>发光效率及使用寿命；</a:t>
            </a:r>
            <a:endParaRPr lang="zh-CN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CN" alt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灯具采用对流散热气流孔通道设计，提高灯具散热性能，有效降低</a:t>
            </a:r>
            <a:r>
              <a:rPr lang="en-US" altLang="zh-CN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结温，提高发光效率，降低驱动环境温度，提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高驱动平均寿命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通过精心设计的安装支架，可以调节灯具投射角度，并可横向调节，安装方便快捷。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1900"/>
              </a:lnSpc>
            </a:pPr>
            <a:r>
              <a:rPr lang="zh-CN" altLang="en-US" sz="1000" b="1" dirty="0">
                <a:latin typeface="Arial" panose="020B0604020202020204" pitchFamily="34" charset="0"/>
                <a:ea typeface="宋体" panose="02010600030101010101" pitchFamily="2" charset="-122"/>
              </a:rPr>
              <a:t>安全规范</a:t>
            </a:r>
            <a:r>
              <a:rPr lang="zh-CN" altLang="en-US" sz="1000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zh-CN" altLang="en-US" sz="1000" dirty="0">
                <a:latin typeface="+mn-ea"/>
                <a:cs typeface="Arial Unicode MS" panose="020B0604020202020204" pitchFamily="34" charset="-122"/>
              </a:rPr>
              <a:t>灯具严格按照</a:t>
            </a:r>
            <a:r>
              <a:rPr lang="en-US" altLang="zh-CN" sz="1000" dirty="0">
                <a:latin typeface="+mn-ea"/>
                <a:cs typeface="Arial Unicode MS" panose="020B0604020202020204" pitchFamily="34" charset="-122"/>
              </a:rPr>
              <a:t>CQC</a:t>
            </a:r>
            <a:r>
              <a:rPr lang="zh-CN" altLang="en-US" sz="1000" dirty="0">
                <a:latin typeface="+mn-ea"/>
                <a:cs typeface="Arial Unicode MS" panose="020B0604020202020204" pitchFamily="34" charset="-122"/>
              </a:rPr>
              <a:t>（中国质量认证中心）、</a:t>
            </a:r>
            <a:r>
              <a:rPr lang="en-US" altLang="zh-CN" sz="1000" dirty="0">
                <a:latin typeface="+mn-ea"/>
                <a:cs typeface="Arial Unicode MS" panose="020B0604020202020204" pitchFamily="34" charset="-122"/>
              </a:rPr>
              <a:t>EMC</a:t>
            </a:r>
            <a:r>
              <a:rPr lang="zh-CN" altLang="en-US" sz="1000" dirty="0">
                <a:latin typeface="+mn-ea"/>
                <a:cs typeface="Arial Unicode MS" panose="020B0604020202020204" pitchFamily="34" charset="-122"/>
              </a:rPr>
              <a:t>（电磁兼容）标准设计。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光学</a:t>
            </a:r>
            <a:r>
              <a:rPr lang="en-US" altLang="zh-CN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采用四合一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RGBW LED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，能够调出全白光系列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(6000K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5000K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4000K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3000K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2200K)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及各种不同彩色光（水蓝色、天蓝色、淡紫色、淡绿色、琥珀色、水红色）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混光更均匀，白色效果更纯正。</a:t>
            </a:r>
            <a:endParaRPr lang="en-US" altLang="zh-CN" sz="1000" dirty="0"/>
          </a:p>
          <a:p>
            <a:pPr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</a:rPr>
              <a:t>控制方式：</a:t>
            </a:r>
            <a:r>
              <a:rPr lang="en-US" altLang="zh-CN" sz="1000" dirty="0"/>
              <a:t>1.</a:t>
            </a:r>
            <a:r>
              <a:rPr lang="zh-CN" altLang="en-US" sz="1000" dirty="0"/>
              <a:t>采用</a:t>
            </a:r>
            <a:r>
              <a:rPr lang="en-US" altLang="zh-CN" sz="1000" dirty="0"/>
              <a:t>DMX512</a:t>
            </a:r>
            <a:r>
              <a:rPr lang="zh-CN" altLang="en-US" sz="1000" dirty="0"/>
              <a:t>（</a:t>
            </a:r>
            <a:r>
              <a:rPr lang="en-US" altLang="zh-CN" sz="1000" dirty="0"/>
              <a:t>1990</a:t>
            </a:r>
            <a:r>
              <a:rPr lang="zh-CN" altLang="en-US" sz="1000" dirty="0"/>
              <a:t>）协议控制， </a:t>
            </a:r>
            <a:r>
              <a:rPr lang="en-US" altLang="zh-CN" sz="1000" dirty="0"/>
              <a:t>1670</a:t>
            </a:r>
            <a:r>
              <a:rPr lang="zh-CN" altLang="en-US" sz="1000" dirty="0"/>
              <a:t>万种</a:t>
            </a:r>
            <a:r>
              <a:rPr lang="en-US" altLang="zh-CN" sz="1000" dirty="0"/>
              <a:t>RGB</a:t>
            </a:r>
            <a:r>
              <a:rPr lang="zh-CN" altLang="en-US" sz="1000" dirty="0"/>
              <a:t>合成真彩色，实现同步、追逐、流水等变化。</a:t>
            </a:r>
            <a:endParaRPr lang="en-US" altLang="zh-CN" sz="1000" dirty="0"/>
          </a:p>
          <a:p>
            <a:pPr>
              <a:lnSpc>
                <a:spcPts val="1900"/>
              </a:lnSpc>
            </a:pPr>
            <a:r>
              <a:rPr lang="en-US" altLang="zh-CN" sz="1000" dirty="0"/>
              <a:t>                       2.</a:t>
            </a:r>
            <a:r>
              <a:rPr lang="zh-CN" altLang="en-US" sz="1000" dirty="0">
                <a:solidFill>
                  <a:srgbClr val="FF0000"/>
                </a:solidFill>
                <a:latin typeface="+mn-ea"/>
              </a:rPr>
              <a:t>灯具带有温度和电参数等检测与反馈功能。</a:t>
            </a:r>
            <a:endParaRPr lang="en-US" altLang="zh-CN" sz="1000" dirty="0"/>
          </a:p>
          <a:p>
            <a:pPr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</a:rPr>
              <a:t>应用场所：</a:t>
            </a:r>
            <a:r>
              <a:rPr lang="zh-CN" altLang="en-US" sz="1000" dirty="0"/>
              <a:t>广场、户外景观、大桥外立面、大型建筑、主题公园、娱乐场所等地的景观照明。</a:t>
            </a:r>
            <a:endParaRPr lang="zh-CN" altLang="en-US" sz="1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76190" y="116205"/>
            <a:ext cx="199580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20692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980440"/>
            <a:ext cx="552640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 F3082B5-18-UN-RC-Y(55-XL-18RGBWN-AJ, L480mm，C，CT)</a:t>
            </a:r>
            <a:endParaRPr lang="en-US" altLang="zh-CN" sz="14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3971" y="5516895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5054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5" y="1625600"/>
            <a:ext cx="3738880" cy="35528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55" y="1844675"/>
            <a:ext cx="4577715" cy="33026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20692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980440"/>
            <a:ext cx="552640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 F3082B5-18-UN-RC-Y(3015-XL-18RGBWN-AJ, L480mm，C，CT)</a:t>
            </a:r>
            <a:endParaRPr lang="en-US" altLang="zh-CN" sz="14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3971" y="5516895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5627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5" y="1484630"/>
            <a:ext cx="3781425" cy="35782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1412875"/>
            <a:ext cx="4829175" cy="3632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20692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980440"/>
            <a:ext cx="552640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 F3082B5-18-UN-RC-Y(5030-XL-18RGBWN-AJ, L480mm，C，CT)</a:t>
            </a:r>
            <a:endParaRPr lang="en-US" altLang="zh-CN" sz="14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3971" y="5516895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4632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1484630"/>
            <a:ext cx="4133850" cy="36652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10" y="1484630"/>
            <a:ext cx="4855210" cy="35509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57158" y="1052736"/>
          <a:ext cx="8429683" cy="4166086"/>
        </p:xfrm>
        <a:graphic>
          <a:graphicData uri="http://schemas.openxmlformats.org/drawingml/2006/table">
            <a:tbl>
              <a:tblPr/>
              <a:tblGrid>
                <a:gridCol w="571504"/>
                <a:gridCol w="937149"/>
                <a:gridCol w="999237"/>
                <a:gridCol w="960051"/>
                <a:gridCol w="960051"/>
                <a:gridCol w="1097202"/>
                <a:gridCol w="1097202"/>
                <a:gridCol w="878594"/>
                <a:gridCol w="928693"/>
              </a:tblGrid>
              <a:tr h="714380"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型号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F3081A/B5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F3082A/B5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F3083A/B5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F3084A/B5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F3085A/B5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F3086A/B5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F3087A/B5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F3088A/B5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颗数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18*2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24*2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30*2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30*3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长度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380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480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610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715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480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610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715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715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功率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59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W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/87W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88W/130W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117W/173W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146W/217W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176W/261W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233W/346W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292W/433W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440W/652W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功率因数（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PF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冷启动电流（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Max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105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27076" y="285728"/>
            <a:ext cx="7416824" cy="3381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1560" y="642918"/>
          <a:ext cx="8001000" cy="5874707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F3082A/B5</a:t>
                      </a:r>
                      <a:endParaRPr lang="zh-CN" altLang="en-US" sz="11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CREE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OSRAM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单颗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4W/6.5W</a:t>
                      </a:r>
                      <a:endParaRPr lang="en-US" altLang="zh-CN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18PCS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全彩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合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红绿蓝白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/4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合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红绿蓝</a:t>
                      </a: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中性白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光束角</a:t>
                      </a:r>
                      <a:r>
                        <a:rPr kumimoji="0" lang="en-US" altLang="zh-CN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(FWHM)</a:t>
                      </a:r>
                      <a:endParaRPr kumimoji="0" lang="zh-CN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°/15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/20°/30°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/40°/55°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/30*15°/50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30°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铝挤型灯体，阳极氧化喷砂表面处理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6mm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钢化超白玻璃，碧玉黑表面颜色处理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240VAC±10%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50/60Hz</a:t>
                      </a:r>
                      <a:endParaRPr lang="en-US" altLang="zh-CN" sz="110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350mA/500mA 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恒流驱动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88W/130W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防雷击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ESD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保护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IEC61000-4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4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3*1.0mm² 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橡胶线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超五类双屏蔽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对双绞线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D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MX512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1990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-20℃~+55 ℃(Ta+10℃)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功率因数（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PF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0.95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0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冷启动电流（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Max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50A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5.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kg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1472" y="641967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灯具尺寸（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mm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）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16065" y="1356664"/>
            <a:ext cx="1428760" cy="154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0643" y="1310426"/>
            <a:ext cx="3947504" cy="243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6593" y="1285226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480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0709" y="3999870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460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057" y="12137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底安装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3057" y="378555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端安装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2895" y="3909695"/>
            <a:ext cx="4077335" cy="271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1751" y="1285226"/>
            <a:ext cx="1981885" cy="203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6065" y="3714118"/>
            <a:ext cx="1643074" cy="155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430709" y="4071308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480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2147" y="5357192"/>
            <a:ext cx="56778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507.4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20692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980440"/>
            <a:ext cx="552640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 F3082B5-18-UN-RC-Y(12-XL-18RGBWN-AJ, L480mm，C，CT)</a:t>
            </a:r>
            <a:endParaRPr lang="en-US" altLang="zh-CN" sz="14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3971" y="5516895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628775"/>
            <a:ext cx="3693160" cy="3448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055" y="1579880"/>
            <a:ext cx="4817745" cy="35452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20692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980440"/>
            <a:ext cx="552640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 F3082B5-18-UN-RC-Y(15-XL-18RGBWN-AJ, L480mm，C，CT)</a:t>
            </a:r>
            <a:endParaRPr lang="en-US" altLang="zh-CN" sz="14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3971" y="5516895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5627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628775"/>
            <a:ext cx="3740150" cy="36029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55" y="1844675"/>
            <a:ext cx="4594225" cy="32791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20692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980440"/>
            <a:ext cx="552640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 F3082B5-18-UN-RC-Y(20-XL-18RGBWN-AJ, L480mm，C，CT)</a:t>
            </a:r>
            <a:endParaRPr lang="en-US" altLang="zh-CN" sz="14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3971" y="5516895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5566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628775"/>
            <a:ext cx="3705860" cy="34899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055" y="1628775"/>
            <a:ext cx="4780280" cy="34378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20692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980440"/>
            <a:ext cx="552640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 F3082B5-18-UN-RC-Y(30-XL-18RGBWN-AJ, L480mm，C，CT)</a:t>
            </a:r>
            <a:endParaRPr lang="en-US" altLang="zh-CN" sz="14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3971" y="5516895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5566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5" y="1844675"/>
            <a:ext cx="3579495" cy="32899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765" y="1628775"/>
            <a:ext cx="5074920" cy="37058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20692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980440"/>
            <a:ext cx="552640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 F3082B5-18-UN-RC-Y(40-XL-18RGBWN-AJ, L480mm，C，CT)</a:t>
            </a:r>
            <a:endParaRPr lang="en-US" altLang="zh-CN" sz="14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3971" y="5516895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5170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534160"/>
            <a:ext cx="3953510" cy="3736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345" y="1700530"/>
            <a:ext cx="4511040" cy="33655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fdfdc108-7379-4117-a15c-5a86abde46d5}"/>
</p:tagLst>
</file>

<file path=ppt/tags/tag10.xml><?xml version="1.0" encoding="utf-8"?>
<p:tagLst xmlns:p="http://schemas.openxmlformats.org/presentationml/2006/main">
  <p:tag name="KSO_WM_UNIT_TABLE_BEAUTIFY" val="smartTable{56e04179-9bcc-4860-9fcb-163e17ee4e3a}"/>
</p:tagLst>
</file>

<file path=ppt/tags/tag2.xml><?xml version="1.0" encoding="utf-8"?>
<p:tagLst xmlns:p="http://schemas.openxmlformats.org/presentationml/2006/main">
  <p:tag name="KSO_WM_UNIT_TABLE_BEAUTIFY" val="smartTable{55c6d02c-acbc-4741-9845-f18a005e0879}"/>
</p:tagLst>
</file>

<file path=ppt/tags/tag3.xml><?xml version="1.0" encoding="utf-8"?>
<p:tagLst xmlns:p="http://schemas.openxmlformats.org/presentationml/2006/main">
  <p:tag name="KSO_WM_UNIT_TABLE_BEAUTIFY" val="smartTable{56e04179-9bcc-4860-9fcb-163e17ee4e3a}"/>
</p:tagLst>
</file>

<file path=ppt/tags/tag4.xml><?xml version="1.0" encoding="utf-8"?>
<p:tagLst xmlns:p="http://schemas.openxmlformats.org/presentationml/2006/main">
  <p:tag name="KSO_WM_UNIT_TABLE_BEAUTIFY" val="smartTable{56e04179-9bcc-4860-9fcb-163e17ee4e3a}"/>
</p:tagLst>
</file>

<file path=ppt/tags/tag5.xml><?xml version="1.0" encoding="utf-8"?>
<p:tagLst xmlns:p="http://schemas.openxmlformats.org/presentationml/2006/main">
  <p:tag name="KSO_WM_UNIT_TABLE_BEAUTIFY" val="smartTable{56e04179-9bcc-4860-9fcb-163e17ee4e3a}"/>
</p:tagLst>
</file>

<file path=ppt/tags/tag6.xml><?xml version="1.0" encoding="utf-8"?>
<p:tagLst xmlns:p="http://schemas.openxmlformats.org/presentationml/2006/main">
  <p:tag name="KSO_WM_UNIT_TABLE_BEAUTIFY" val="smartTable{56e04179-9bcc-4860-9fcb-163e17ee4e3a}"/>
</p:tagLst>
</file>

<file path=ppt/tags/tag7.xml><?xml version="1.0" encoding="utf-8"?>
<p:tagLst xmlns:p="http://schemas.openxmlformats.org/presentationml/2006/main">
  <p:tag name="KSO_WM_UNIT_TABLE_BEAUTIFY" val="smartTable{56e04179-9bcc-4860-9fcb-163e17ee4e3a}"/>
</p:tagLst>
</file>

<file path=ppt/tags/tag8.xml><?xml version="1.0" encoding="utf-8"?>
<p:tagLst xmlns:p="http://schemas.openxmlformats.org/presentationml/2006/main">
  <p:tag name="KSO_WM_UNIT_TABLE_BEAUTIFY" val="smartTable{56e04179-9bcc-4860-9fcb-163e17ee4e3a}"/>
</p:tagLst>
</file>

<file path=ppt/tags/tag9.xml><?xml version="1.0" encoding="utf-8"?>
<p:tagLst xmlns:p="http://schemas.openxmlformats.org/presentationml/2006/main">
  <p:tag name="KSO_WM_UNIT_TABLE_BEAUTIFY" val="smartTable{56e04179-9bcc-4860-9fcb-163e17ee4e3a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2736</Words>
  <Application>WPS 演示</Application>
  <PresentationFormat>全屏显示(4:3)</PresentationFormat>
  <Paragraphs>364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黑体</vt:lpstr>
      <vt:lpstr>Arial Unicode MS</vt:lpstr>
      <vt:lpstr>Arial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139</cp:revision>
  <dcterms:created xsi:type="dcterms:W3CDTF">2015-05-19T08:03:00Z</dcterms:created>
  <dcterms:modified xsi:type="dcterms:W3CDTF">2021-10-30T01:52:26Z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CAA7CBBB56D741C4B9B7D4492CC238EA</vt:lpwstr>
  </property>
  <property fmtid="{D5CDD505-2E9C-101B-9397-08002B2CF9AE}" pid="3" name="KSOProductBuildVer">
    <vt:lpwstr>2052-11.1.0.11045</vt:lpwstr>
  </property>
</Properties>
</file>