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61" r:id="rId4"/>
    <p:sldId id="265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2" r:id="rId13"/>
    <p:sldId id="266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605" y="2778760"/>
            <a:ext cx="8128000" cy="27559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4788714" y="2348771"/>
            <a:ext cx="254909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:F2031A/B5/B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9" name="Group 5"/>
          <p:cNvGraphicFramePr>
            <a:graphicFrameLocks noGrp="1"/>
          </p:cNvGraphicFramePr>
          <p:nvPr/>
        </p:nvGraphicFramePr>
        <p:xfrm>
          <a:off x="356840" y="2995062"/>
          <a:ext cx="8358218" cy="3583178"/>
        </p:xfrm>
        <a:graphic>
          <a:graphicData uri="http://schemas.openxmlformats.org/drawingml/2006/table">
            <a:tbl>
              <a:tblPr/>
              <a:tblGrid>
                <a:gridCol w="4178935"/>
                <a:gridCol w="4179283"/>
              </a:tblGrid>
              <a:tr h="25203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防水：</a:t>
                      </a:r>
                      <a:endParaRPr lang="en-US" altLang="zh-CN" sz="1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使用防水</a:t>
                      </a:r>
                      <a:r>
                        <a:rPr lang="zh-CN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透气螺</a:t>
                      </a:r>
                      <a:r>
                        <a:rPr lang="zh-CN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塞，</a:t>
                      </a:r>
                      <a:r>
                        <a:rPr lang="zh-CN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平衡内外压差，</a:t>
                      </a:r>
                      <a:r>
                        <a:rPr lang="zh-CN" altLang="en-US" sz="10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避免热胀冷缩时吸进水气，出现凝结现象</a:t>
                      </a:r>
                      <a:r>
                        <a:rPr lang="zh-CN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；</a:t>
                      </a:r>
                      <a:endParaRPr lang="en-US" altLang="zh-CN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密封圈采用进口耐老化硅橡胶原料；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防护等级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IP66.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防雷</a:t>
                      </a:r>
                      <a:r>
                        <a:rPr lang="en-US" altLang="zh-CN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设计中采用针对感应雷击及静电（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ESD) 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的专用防护元件，器件性能符合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IEC61000-4(Level4)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的检测标准，突波电流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(Peak Current)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最高可达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3000A(8/20</a:t>
                      </a:r>
                      <a:r>
                        <a:rPr lang="el-GR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S) 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宽范围的输入电压：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全电压，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，设计优点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全电压设计，适合世界及中国各地区电压尤其适合电压起伏较大的地区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全电压能保证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灯具的亮度及寿命。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2 .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全电压设计的灯具，可减少外部电源接线及电源防水的问题，使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产品及系统安装成本低，节省安装成本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安装方便快速，保证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 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产品及系统的质量。</a:t>
                      </a:r>
                      <a:endParaRPr lang="en-US" altLang="zh-CN" sz="1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结构</a:t>
                      </a:r>
                      <a:r>
                        <a:rPr lang="en-US" altLang="zh-CN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altLang="zh-CN" sz="1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000" kern="1200" baseline="0" dirty="0">
                          <a:solidFill>
                            <a:srgbClr val="00B050"/>
                          </a:solidFill>
                          <a:latin typeface="+mn-ea"/>
                          <a:ea typeface="+mn-ea"/>
                          <a:cs typeface="+mn-cs"/>
                        </a:rPr>
                        <a:t>根据</a:t>
                      </a:r>
                      <a:r>
                        <a:rPr lang="en-US" altLang="zh-CN" sz="1000" kern="1200" baseline="0" dirty="0">
                          <a:solidFill>
                            <a:srgbClr val="00B050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>
                          <a:solidFill>
                            <a:srgbClr val="00B050"/>
                          </a:solidFill>
                          <a:latin typeface="+mn-ea"/>
                          <a:ea typeface="+mn-ea"/>
                          <a:cs typeface="+mn-cs"/>
                        </a:rPr>
                        <a:t>散热特性，合理的散热通路设计，使</a:t>
                      </a:r>
                      <a:r>
                        <a:rPr lang="en-US" altLang="zh-CN" sz="1000" kern="1200" baseline="0" dirty="0">
                          <a:solidFill>
                            <a:srgbClr val="00B050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>
                          <a:solidFill>
                            <a:srgbClr val="00B050"/>
                          </a:solidFill>
                          <a:latin typeface="+mn-ea"/>
                          <a:ea typeface="+mn-ea"/>
                          <a:cs typeface="+mn-cs"/>
                        </a:rPr>
                        <a:t>的热量快速通过灯具结构传导出来，保证</a:t>
                      </a:r>
                      <a:r>
                        <a:rPr lang="en-US" altLang="zh-CN" sz="1000" kern="1200" baseline="0" dirty="0">
                          <a:solidFill>
                            <a:srgbClr val="00B050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>
                          <a:solidFill>
                            <a:srgbClr val="00B050"/>
                          </a:solidFill>
                          <a:latin typeface="+mn-ea"/>
                          <a:ea typeface="+mn-ea"/>
                          <a:cs typeface="+mn-cs"/>
                        </a:rPr>
                        <a:t>发光效率及使用寿命；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灯体整体大气、美观，纵向通过手动即可轻松调节投射角度，横向通过底盘刻度精确调节转动方向，调节任意角度，灯体重心均可保持平衡状态。 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安装：</a:t>
                      </a:r>
                      <a:r>
                        <a:rPr lang="zh-CN" altLang="en-US" sz="1000" b="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通过</a:t>
                      </a:r>
                      <a:r>
                        <a:rPr lang="en-US" altLang="zh-CN" sz="1000" b="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zh-CN" altLang="en-US" sz="1000" b="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型支架和底座螺丝固定安装，安装简单方便。</a:t>
                      </a:r>
                      <a:endParaRPr lang="zh-CN" altLang="en-US" sz="1000" b="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控制方式：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采用标准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DMX512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1990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）协议控制，</a:t>
                      </a: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1670</a:t>
                      </a:r>
                      <a:r>
                        <a:rPr lang="zh-CN" altLang="en-US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万种</a:t>
                      </a: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RGB</a:t>
                      </a:r>
                      <a:r>
                        <a:rPr lang="zh-CN" altLang="en-US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合成真彩色，实现同步、追逐、流水等变化。</a:t>
                      </a:r>
                      <a:endParaRPr lang="en-US" altLang="zh-CN" sz="1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应用场所：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广场、公园及雕塑橱窗、标志物、桥梁、建筑立面照明、景区景观照明。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图片 5" descr="F2031-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95830" y="44450"/>
            <a:ext cx="1957070" cy="26885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039" y="1196603"/>
            <a:ext cx="391223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dirty="0"/>
              <a:t>F2031A-48-UN(5015-OL-48WN-AA，P1)</a:t>
            </a:r>
            <a:endParaRPr lang="en-US" altLang="zh-CN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78660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7340" y="5588967"/>
          <a:ext cx="2857519" cy="59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0"/>
                <a:gridCol w="1000140"/>
              </a:tblGrid>
              <a:tr h="248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5221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54.7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593215"/>
            <a:ext cx="4089400" cy="3772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844675"/>
            <a:ext cx="4725670" cy="34880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568" y="764704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灯具尺寸（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mm)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722" y="2060366"/>
            <a:ext cx="845637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28634" y="71459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灯具尺寸（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mm)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500034" y="10527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带遮光罩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208654" y="1734578"/>
            <a:ext cx="8640960" cy="3563282"/>
            <a:chOff x="179512" y="1700808"/>
            <a:chExt cx="8640960" cy="35632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9512" y="1700808"/>
              <a:ext cx="5184576" cy="356328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6096" y="2276872"/>
              <a:ext cx="3384376" cy="26331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14375" y="887295"/>
          <a:ext cx="8001000" cy="5895340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F2031 A/B5/B</a:t>
                      </a: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系列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单颗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1W/1.5W/2.2W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48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方正黑体简体" panose="02010601030101010101" pitchFamily="2" charset="-122"/>
                        <a:ea typeface="方正黑体简体" panose="02010601030101010101" pitchFamily="2" charset="-122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绿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蓝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琥珀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白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中性白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暖白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全彩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绿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蓝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FWHM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8°/13°/20°/30°/45°/60°/25*15°/5015°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压铸铝，银灰色静电喷塑表面处理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8mm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钢化超白玻璃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钻石银表面颜色处理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350mA/500mA/700mA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恒流驱动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50/60Hz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DC36V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57W/84W/120W(</a:t>
                      </a:r>
                      <a:r>
                        <a:rPr lang="zh-CN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高压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；51W/76W/110W（低压）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防雷击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ESD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保护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IEC61000-4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4)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1.0mm</a:t>
                      </a:r>
                      <a:r>
                        <a:rPr lang="en-US" altLang="zh-CN" sz="10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橡胶线（高压）；</a:t>
                      </a:r>
                      <a:r>
                        <a:rPr lang="en-US" altLang="zh-CN" sz="1000" dirty="0" smtClean="0">
                          <a:sym typeface="+mn-ea"/>
                        </a:rPr>
                        <a:t>2×1.0mm² </a:t>
                      </a:r>
                      <a:r>
                        <a:rPr lang="zh-CN" altLang="en-US" sz="1000" dirty="0" smtClean="0">
                          <a:sym typeface="+mn-ea"/>
                        </a:rPr>
                        <a:t>橡胶线（低压）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超五类双屏蔽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对双绞线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0.94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30A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11.2KG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14375" y="57058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039" y="1196603"/>
            <a:ext cx="36810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dirty="0"/>
              <a:t>F2031A-48-UN(10-OL-48WN-AA，P1)</a:t>
            </a:r>
            <a:endParaRPr lang="en-US" altLang="zh-CN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78660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7340" y="5588967"/>
          <a:ext cx="2857519" cy="59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0"/>
                <a:gridCol w="1000140"/>
              </a:tblGrid>
              <a:tr h="248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5096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54.7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1772920"/>
            <a:ext cx="3787775" cy="34074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1858645"/>
            <a:ext cx="4539615" cy="32365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039" y="1196603"/>
            <a:ext cx="36810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dirty="0"/>
              <a:t>F2031A-48-UN(15-OL-48WN-AA，P1)</a:t>
            </a:r>
            <a:endParaRPr lang="en-US" altLang="zh-CN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78660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7340" y="5588967"/>
          <a:ext cx="2857519" cy="59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0"/>
                <a:gridCol w="1000140"/>
              </a:tblGrid>
              <a:tr h="248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5061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54.7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865630"/>
            <a:ext cx="3733165" cy="31267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5" y="1916430"/>
            <a:ext cx="4377690" cy="3194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039" y="1196603"/>
            <a:ext cx="36810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dirty="0"/>
              <a:t>F2031A-48-UN(20-OL-48WN-AA，P1)</a:t>
            </a:r>
            <a:endParaRPr lang="en-US" altLang="zh-CN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78660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7340" y="5588967"/>
          <a:ext cx="2857519" cy="59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0"/>
                <a:gridCol w="1000140"/>
              </a:tblGrid>
              <a:tr h="248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5190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54.7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636395"/>
            <a:ext cx="4051935" cy="35953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45" y="1772920"/>
            <a:ext cx="4797425" cy="34829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039" y="1196603"/>
            <a:ext cx="36810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dirty="0"/>
              <a:t>F2031A-48-UN(30-OL-48WN-AA，P1)</a:t>
            </a:r>
            <a:endParaRPr lang="en-US" altLang="zh-CN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78660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7340" y="5588967"/>
          <a:ext cx="2857519" cy="59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0"/>
                <a:gridCol w="1000140"/>
              </a:tblGrid>
              <a:tr h="248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5185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54.7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700530"/>
            <a:ext cx="3960495" cy="3473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5" y="1772920"/>
            <a:ext cx="4601845" cy="33089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039" y="1196603"/>
            <a:ext cx="36810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dirty="0"/>
              <a:t>F2031A-48-UN(45-OL-48WN-AA，P1)</a:t>
            </a:r>
            <a:endParaRPr lang="en-US" altLang="zh-CN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78660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7340" y="5588967"/>
          <a:ext cx="2857519" cy="59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0"/>
                <a:gridCol w="1000140"/>
              </a:tblGrid>
              <a:tr h="248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4926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54.7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1700530"/>
            <a:ext cx="3902075" cy="3573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845" y="1863090"/>
            <a:ext cx="4451985" cy="32486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039" y="1196603"/>
            <a:ext cx="36810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dirty="0"/>
              <a:t>F2031A-48-UN(60-OL-48WN-AA，P1)</a:t>
            </a:r>
            <a:endParaRPr lang="en-US" altLang="zh-CN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78660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7340" y="5588967"/>
          <a:ext cx="2857519" cy="59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0"/>
                <a:gridCol w="1000140"/>
              </a:tblGrid>
              <a:tr h="248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4866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54.7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772920"/>
            <a:ext cx="3923665" cy="33966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844675"/>
            <a:ext cx="4608830" cy="3362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039" y="1196603"/>
            <a:ext cx="391223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dirty="0"/>
              <a:t>F2031A-48-UN(2515-OL-48WN-AA，P1)</a:t>
            </a:r>
            <a:endParaRPr lang="en-US" altLang="zh-CN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78660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7340" y="5588967"/>
          <a:ext cx="2857519" cy="59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0"/>
                <a:gridCol w="1000140"/>
              </a:tblGrid>
              <a:tr h="248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5090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54.7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612900"/>
            <a:ext cx="3987800" cy="3641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703705"/>
            <a:ext cx="4830445" cy="34601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7e8fac62-f1cc-421d-bda7-0cfcd1e534a9}"/>
</p:tagLst>
</file>

<file path=ppt/tags/tag2.xml><?xml version="1.0" encoding="utf-8"?>
<p:tagLst xmlns:p="http://schemas.openxmlformats.org/presentationml/2006/main">
  <p:tag name="KSO_WM_UNIT_TABLE_BEAUTIFY" val="smartTable{e5ca0dd7-01f8-47fc-84a6-4c6d6e59913f}"/>
</p:tagLst>
</file>

<file path=ppt/tags/tag3.xml><?xml version="1.0" encoding="utf-8"?>
<p:tagLst xmlns:p="http://schemas.openxmlformats.org/presentationml/2006/main">
  <p:tag name="KSO_WM_UNIT_TABLE_BEAUTIFY" val="smartTable{e5ca0dd7-01f8-47fc-84a6-4c6d6e59913f}"/>
</p:tagLst>
</file>

<file path=ppt/tags/tag4.xml><?xml version="1.0" encoding="utf-8"?>
<p:tagLst xmlns:p="http://schemas.openxmlformats.org/presentationml/2006/main">
  <p:tag name="KSO_WM_UNIT_TABLE_BEAUTIFY" val="smartTable{e5ca0dd7-01f8-47fc-84a6-4c6d6e59913f}"/>
</p:tagLst>
</file>

<file path=ppt/tags/tag5.xml><?xml version="1.0" encoding="utf-8"?>
<p:tagLst xmlns:p="http://schemas.openxmlformats.org/presentationml/2006/main">
  <p:tag name="KSO_WM_UNIT_TABLE_BEAUTIFY" val="smartTable{e5ca0dd7-01f8-47fc-84a6-4c6d6e59913f}"/>
</p:tagLst>
</file>

<file path=ppt/tags/tag6.xml><?xml version="1.0" encoding="utf-8"?>
<p:tagLst xmlns:p="http://schemas.openxmlformats.org/presentationml/2006/main">
  <p:tag name="KSO_WM_UNIT_TABLE_BEAUTIFY" val="smartTable{e5ca0dd7-01f8-47fc-84a6-4c6d6e59913f}"/>
</p:tagLst>
</file>

<file path=ppt/tags/tag7.xml><?xml version="1.0" encoding="utf-8"?>
<p:tagLst xmlns:p="http://schemas.openxmlformats.org/presentationml/2006/main">
  <p:tag name="KSO_WM_UNIT_TABLE_BEAUTIFY" val="smartTable{e5ca0dd7-01f8-47fc-84a6-4c6d6e59913f}"/>
</p:tagLst>
</file>

<file path=ppt/tags/tag8.xml><?xml version="1.0" encoding="utf-8"?>
<p:tagLst xmlns:p="http://schemas.openxmlformats.org/presentationml/2006/main">
  <p:tag name="KSO_WM_UNIT_TABLE_BEAUTIFY" val="smartTable{e5ca0dd7-01f8-47fc-84a6-4c6d6e59913f}"/>
</p:tagLst>
</file>

<file path=ppt/tags/tag9.xml><?xml version="1.0" encoding="utf-8"?>
<p:tagLst xmlns:p="http://schemas.openxmlformats.org/presentationml/2006/main">
  <p:tag name="KSO_WM_UNIT_TABLE_BEAUTIFY" val="smartTable{e5ca0dd7-01f8-47fc-84a6-4c6d6e59913f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1544</Words>
  <Application>WPS 演示</Application>
  <PresentationFormat>全屏显示(4:3)</PresentationFormat>
  <Paragraphs>248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黑体</vt:lpstr>
      <vt:lpstr>Calibri</vt:lpstr>
      <vt:lpstr>方正黑体简体</vt:lpstr>
      <vt:lpstr>Arial Unicode MS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li.chen</cp:lastModifiedBy>
  <cp:revision>68</cp:revision>
  <dcterms:created xsi:type="dcterms:W3CDTF">2015-05-19T08:03:00Z</dcterms:created>
  <dcterms:modified xsi:type="dcterms:W3CDTF">2021-08-11T09:07:21Z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259550FB1B67463CA97951BA59B5C4C3</vt:lpwstr>
  </property>
  <property fmtid="{D5CDD505-2E9C-101B-9397-08002B2CF9AE}" pid="3" name="KSOProductBuildVer">
    <vt:lpwstr>2052-11.1.0.10700</vt:lpwstr>
  </property>
</Properties>
</file>