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261" r:id="rId3"/>
    <p:sldId id="262" r:id="rId4"/>
    <p:sldId id="263" r:id="rId6"/>
    <p:sldId id="267" r:id="rId7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122" y="96"/>
      </p:cViewPr>
      <p:guideLst>
        <p:guide orient="horz" pos="2166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viewProps" Target="viewProps.xml"/><Relationship Id="rId8" Type="http://schemas.openxmlformats.org/officeDocument/2006/relationships/presProps" Target="presProps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A7350A-DB07-4BC8-9B21-1A892ECFC6C9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039D00-4D4A-44B4-B57E-17AC761BB74B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039D00-4D4A-44B4-B57E-17AC761BB74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412651" y="3109074"/>
            <a:ext cx="8247260" cy="338137"/>
          </a:xfrm>
          <a:prstGeom prst="rect">
            <a:avLst/>
          </a:prstGeom>
          <a:gradFill rotWithShape="1">
            <a:gsLst>
              <a:gs pos="0">
                <a:srgbClr val="FF0000"/>
              </a:gs>
              <a:gs pos="100000">
                <a:srgbClr val="FF7D7D"/>
              </a:gs>
            </a:gsLst>
            <a:lin ang="0" scaled="1"/>
          </a:gradFill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defTabSz="1279525">
              <a:spcBef>
                <a:spcPct val="50000"/>
              </a:spcBef>
            </a:pPr>
            <a:r>
              <a:rPr lang="zh-CN" altLang="en-US" sz="1600" b="1">
                <a:solidFill>
                  <a:schemeClr val="bg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概述</a:t>
            </a:r>
            <a:endParaRPr lang="zh-CN" altLang="en-US" sz="1600" b="1">
              <a:solidFill>
                <a:schemeClr val="bg1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115018" y="2712538"/>
            <a:ext cx="7056784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ctr"/>
            <a:r>
              <a:rPr lang="en-US" altLang="zh-CN" b="1" dirty="0" smtClean="0">
                <a:solidFill>
                  <a:srgbClr val="FF0000"/>
                </a:solidFill>
              </a:rPr>
              <a:t>【</a:t>
            </a:r>
            <a:r>
              <a:rPr lang="zh-CN" altLang="en-US" b="1" dirty="0" smtClean="0">
                <a:solidFill>
                  <a:srgbClr val="FF0000"/>
                </a:solidFill>
              </a:rPr>
              <a:t>型号</a:t>
            </a:r>
            <a:r>
              <a:rPr lang="en-US" altLang="zh-CN" b="1" dirty="0" smtClean="0">
                <a:solidFill>
                  <a:srgbClr val="FF0000"/>
                </a:solidFill>
              </a:rPr>
              <a:t>:F1027A】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graphicFrame>
        <p:nvGraphicFramePr>
          <p:cNvPr id="10" name="Group 5"/>
          <p:cNvGraphicFramePr>
            <a:graphicFrameLocks noGrp="1"/>
          </p:cNvGraphicFramePr>
          <p:nvPr/>
        </p:nvGraphicFramePr>
        <p:xfrm>
          <a:off x="412750" y="3447415"/>
          <a:ext cx="8247380" cy="2586355"/>
        </p:xfrm>
        <a:graphic>
          <a:graphicData uri="http://schemas.openxmlformats.org/drawingml/2006/table">
            <a:tbl>
              <a:tblPr/>
              <a:tblGrid>
                <a:gridCol w="4123690"/>
                <a:gridCol w="4123690"/>
              </a:tblGrid>
              <a:tr h="258635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zh-CN" altLang="en-US" sz="1000" b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防水：</a:t>
                      </a:r>
                      <a:endParaRPr lang="en-US" altLang="zh-CN" sz="1000" b="1" kern="1200" baseline="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</a:t>
                      </a:r>
                      <a:r>
                        <a:rPr lang="zh-CN" altLang="en-US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密封圈采用进口耐老化硅橡胶原料；</a:t>
                      </a:r>
                      <a:endParaRPr lang="en-US" altLang="zh-CN" sz="100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</a:t>
                      </a:r>
                      <a:r>
                        <a:rPr lang="zh-CN" altLang="en-US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防</a:t>
                      </a:r>
                      <a:r>
                        <a:rPr lang="zh-CN" alt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护</a:t>
                      </a:r>
                      <a:r>
                        <a:rPr lang="zh-CN" altLang="en-US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等级</a:t>
                      </a:r>
                      <a:r>
                        <a:rPr lang="en-US" altLang="zh-CN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IP66</a:t>
                      </a:r>
                      <a:r>
                        <a:rPr lang="zh-CN" altLang="en-US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。</a:t>
                      </a:r>
                      <a:endParaRPr lang="zh-CN" altLang="en-US" sz="100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zh-CN" altLang="en-US" sz="1000" b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结构：</a:t>
                      </a:r>
                      <a:endParaRPr lang="en-US" altLang="zh-CN" sz="1000" b="1" kern="1200" baseline="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ts val="1900"/>
                        </a:lnSpc>
                      </a:pPr>
                      <a:r>
                        <a:rPr lang="en-US" altLang="zh-CN" sz="1000" dirty="0" smtClean="0">
                          <a:cs typeface="Arial" panose="020B0604020202020204" pitchFamily="34" charset="0"/>
                        </a:rPr>
                        <a:t>1.</a:t>
                      </a:r>
                      <a:r>
                        <a:rPr lang="zh-CN" altLang="en-US" sz="1000" dirty="0" smtClean="0">
                          <a:latin typeface="宋体" panose="02010600030101010101" pitchFamily="2" charset="-122"/>
                        </a:rPr>
                        <a:t>根据</a:t>
                      </a:r>
                      <a:r>
                        <a:rPr lang="en-US" altLang="zh-CN" sz="1000" dirty="0" smtClean="0">
                          <a:latin typeface="宋体" panose="02010600030101010101" pitchFamily="2" charset="-122"/>
                        </a:rPr>
                        <a:t>LED</a:t>
                      </a:r>
                      <a:r>
                        <a:rPr lang="zh-CN" altLang="en-US" sz="1000" dirty="0" smtClean="0">
                          <a:latin typeface="宋体" panose="02010600030101010101" pitchFamily="2" charset="-122"/>
                        </a:rPr>
                        <a:t>散热特性，合理的散热通路设计，使</a:t>
                      </a:r>
                      <a:r>
                        <a:rPr lang="en-US" altLang="zh-CN" sz="1000" dirty="0" smtClean="0">
                          <a:latin typeface="宋体" panose="02010600030101010101" pitchFamily="2" charset="-122"/>
                        </a:rPr>
                        <a:t>LED</a:t>
                      </a:r>
                      <a:r>
                        <a:rPr lang="zh-CN" altLang="en-US" sz="1000" dirty="0" smtClean="0">
                          <a:latin typeface="宋体" panose="02010600030101010101" pitchFamily="2" charset="-122"/>
                        </a:rPr>
                        <a:t>的热量快速通过灯具结构传导出来，保证</a:t>
                      </a:r>
                      <a:r>
                        <a:rPr lang="en-US" altLang="zh-CN" sz="1000" dirty="0" smtClean="0">
                          <a:latin typeface="宋体" panose="02010600030101010101" pitchFamily="2" charset="-122"/>
                        </a:rPr>
                        <a:t>LED</a:t>
                      </a:r>
                      <a:r>
                        <a:rPr lang="zh-CN" altLang="en-US" sz="1000" dirty="0" smtClean="0">
                          <a:latin typeface="宋体" panose="02010600030101010101" pitchFamily="2" charset="-122"/>
                        </a:rPr>
                        <a:t>发光效率及使用寿命；</a:t>
                      </a:r>
                      <a:endParaRPr lang="zh-CN" altLang="en-US" sz="1000" dirty="0" smtClean="0"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ts val="1900"/>
                        </a:lnSpc>
                      </a:pPr>
                      <a:r>
                        <a:rPr lang="en-US" altLang="zh-CN" sz="1000" dirty="0" smtClean="0">
                          <a:cs typeface="Arial" panose="020B0604020202020204" pitchFamily="34" charset="0"/>
                        </a:rPr>
                        <a:t>2.</a:t>
                      </a:r>
                      <a:r>
                        <a:rPr lang="zh-CN" altLang="en-US" sz="1000" dirty="0" smtClean="0">
                          <a:cs typeface="Arial" panose="020B0604020202020204" pitchFamily="34" charset="0"/>
                        </a:rPr>
                        <a:t>不锈钢安装支架，耐腐蚀，有质感美观；</a:t>
                      </a:r>
                      <a:endParaRPr lang="en-US" altLang="zh-CN" sz="1000" dirty="0" smtClean="0"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ts val="1900"/>
                        </a:lnSpc>
                      </a:pPr>
                      <a:r>
                        <a:rPr lang="en-US" altLang="zh-CN" sz="10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3.</a:t>
                      </a:r>
                      <a:r>
                        <a:rPr lang="zh-CN" altLang="en-US" sz="10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碧玉黑丝印钢化超白玻璃，透光率高。</a:t>
                      </a:r>
                      <a:endParaRPr lang="en-US" altLang="zh-CN" sz="1000" b="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ts val="1900"/>
                        </a:lnSpc>
                      </a:pPr>
                      <a:r>
                        <a:rPr lang="zh-CN" altLang="en-US" sz="1000" b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安装：</a:t>
                      </a:r>
                      <a:r>
                        <a:rPr lang="zh-CN" altLang="en-US" sz="10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通过</a:t>
                      </a:r>
                      <a:r>
                        <a:rPr lang="en-US" altLang="zh-CN" sz="10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U</a:t>
                      </a:r>
                      <a:r>
                        <a:rPr lang="zh-CN" altLang="en-US" sz="10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型支架，安装简单方便。</a:t>
                      </a:r>
                      <a:endParaRPr lang="en-US" altLang="zh-CN" sz="1000" b="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ts val="1900"/>
                        </a:lnSpc>
                      </a:pPr>
                      <a:endParaRPr lang="zh-CN" altLang="en-US" sz="1000" b="1" kern="1200" baseline="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000" b="1" dirty="0" smtClean="0">
                          <a:solidFill>
                            <a:srgbClr val="FF0000"/>
                          </a:solidFill>
                        </a:rPr>
                        <a:t>安全规范</a:t>
                      </a:r>
                      <a:r>
                        <a:rPr lang="zh-CN" altLang="en-US" sz="1000" dirty="0" smtClean="0">
                          <a:solidFill>
                            <a:srgbClr val="FF0000"/>
                          </a:solidFill>
                        </a:rPr>
                        <a:t>：</a:t>
                      </a:r>
                      <a:r>
                        <a:rPr lang="zh-CN" altLang="en-US" sz="1000" b="0" dirty="0" smtClean="0">
                          <a:latin typeface="宋体" panose="02010600030101010101" pitchFamily="2" charset="-122"/>
                          <a:ea typeface="Arial Unicode MS" panose="020B0604020202020204" pitchFamily="34" charset="-122"/>
                          <a:cs typeface="Arial Unicode MS" panose="020B0604020202020204" pitchFamily="34" charset="-122"/>
                        </a:rPr>
                        <a:t>灯具严格按照</a:t>
                      </a:r>
                      <a:r>
                        <a:rPr lang="en-US" altLang="zh-CN" sz="1000" b="0" dirty="0" smtClean="0">
                          <a:latin typeface="宋体" panose="02010600030101010101" pitchFamily="2" charset="-122"/>
                          <a:ea typeface="Arial Unicode MS" panose="020B0604020202020204" pitchFamily="34" charset="-122"/>
                          <a:cs typeface="Arial Unicode MS" panose="020B0604020202020204" pitchFamily="34" charset="-122"/>
                        </a:rPr>
                        <a:t>CQC</a:t>
                      </a:r>
                      <a:r>
                        <a:rPr lang="zh-CN" altLang="en-US" sz="1000" b="0" dirty="0" smtClean="0">
                          <a:latin typeface="宋体" panose="02010600030101010101" pitchFamily="2" charset="-122"/>
                          <a:ea typeface="Arial Unicode MS" panose="020B0604020202020204" pitchFamily="34" charset="-122"/>
                          <a:cs typeface="Arial Unicode MS" panose="020B0604020202020204" pitchFamily="34" charset="-122"/>
                        </a:rPr>
                        <a:t>（中国质量认证中心）、</a:t>
                      </a:r>
                      <a:r>
                        <a:rPr lang="en-US" altLang="zh-CN" sz="1000" b="0" dirty="0" smtClean="0">
                          <a:latin typeface="宋体" panose="02010600030101010101" pitchFamily="2" charset="-122"/>
                          <a:ea typeface="Arial Unicode MS" panose="020B0604020202020204" pitchFamily="34" charset="-122"/>
                          <a:cs typeface="Arial Unicode MS" panose="020B0604020202020204" pitchFamily="34" charset="-122"/>
                        </a:rPr>
                        <a:t>EMC</a:t>
                      </a:r>
                      <a:r>
                        <a:rPr lang="zh-CN" altLang="en-US" sz="1000" b="0" dirty="0" smtClean="0">
                          <a:latin typeface="宋体" panose="02010600030101010101" pitchFamily="2" charset="-122"/>
                          <a:ea typeface="Arial Unicode MS" panose="020B0604020202020204" pitchFamily="34" charset="-122"/>
                          <a:cs typeface="Arial Unicode MS" panose="020B0604020202020204" pitchFamily="34" charset="-122"/>
                        </a:rPr>
                        <a:t>（电磁兼容）标准设计。</a:t>
                      </a:r>
                      <a:endParaRPr lang="en-US" altLang="zh-CN" sz="1000" b="0" dirty="0" smtClean="0">
                        <a:latin typeface="宋体" panose="02010600030101010101" pitchFamily="2" charset="-122"/>
                        <a:ea typeface="Arial Unicode MS" panose="020B0604020202020204" pitchFamily="34" charset="-122"/>
                        <a:cs typeface="Arial Unicode MS" panose="020B0604020202020204" pitchFamily="34" charset="-122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000" b="1" dirty="0" smtClean="0">
                          <a:solidFill>
                            <a:srgbClr val="FF0000"/>
                          </a:solidFill>
                          <a:cs typeface="Arial" panose="020B0604020202020204" pitchFamily="34" charset="0"/>
                        </a:rPr>
                        <a:t>光学：</a:t>
                      </a:r>
                      <a:r>
                        <a:rPr lang="zh-CN" altLang="en-US" sz="1000" dirty="0" smtClean="0">
                          <a:cs typeface="Arial" panose="020B0604020202020204" pitchFamily="34" charset="0"/>
                        </a:rPr>
                        <a:t>采用六合一高功率</a:t>
                      </a:r>
                      <a:r>
                        <a:rPr lang="en-US" altLang="zh-CN" sz="1000" dirty="0" smtClean="0">
                          <a:cs typeface="Arial" panose="020B0604020202020204" pitchFamily="34" charset="0"/>
                        </a:rPr>
                        <a:t> LED</a:t>
                      </a:r>
                      <a:r>
                        <a:rPr lang="zh-CN" altLang="en-US" sz="1000" dirty="0" smtClean="0">
                          <a:cs typeface="Arial" panose="020B0604020202020204" pitchFamily="34" charset="0"/>
                        </a:rPr>
                        <a:t>，在原</a:t>
                      </a:r>
                      <a:r>
                        <a:rPr lang="en-US" altLang="zh-CN" sz="1000" dirty="0" smtClean="0">
                          <a:cs typeface="Arial" panose="020B0604020202020204" pitchFamily="34" charset="0"/>
                        </a:rPr>
                        <a:t>Red(630nm)/Green</a:t>
                      </a:r>
                      <a:r>
                        <a:rPr lang="zh-CN" altLang="en-US" sz="1000" dirty="0" smtClean="0">
                          <a:cs typeface="Arial" panose="020B0604020202020204" pitchFamily="34" charset="0"/>
                        </a:rPr>
                        <a:t>（</a:t>
                      </a:r>
                      <a:r>
                        <a:rPr lang="en-US" altLang="zh-CN" sz="1000" dirty="0" smtClean="0">
                          <a:cs typeface="Arial" panose="020B0604020202020204" pitchFamily="34" charset="0"/>
                        </a:rPr>
                        <a:t>525nm</a:t>
                      </a:r>
                      <a:r>
                        <a:rPr lang="zh-CN" altLang="en-US" sz="1000" dirty="0" smtClean="0">
                          <a:cs typeface="Arial" panose="020B0604020202020204" pitchFamily="34" charset="0"/>
                        </a:rPr>
                        <a:t>）</a:t>
                      </a:r>
                      <a:r>
                        <a:rPr lang="en-US" altLang="zh-CN" sz="1000" dirty="0" smtClean="0">
                          <a:cs typeface="Arial" panose="020B0604020202020204" pitchFamily="34" charset="0"/>
                        </a:rPr>
                        <a:t>/Royal Blue</a:t>
                      </a:r>
                      <a:r>
                        <a:rPr lang="zh-CN" altLang="en-US" sz="1000" dirty="0" smtClean="0">
                          <a:cs typeface="Arial" panose="020B0604020202020204" pitchFamily="34" charset="0"/>
                        </a:rPr>
                        <a:t>（</a:t>
                      </a:r>
                      <a:r>
                        <a:rPr lang="en-US" altLang="zh-CN" sz="1000" dirty="0" smtClean="0">
                          <a:cs typeface="Arial" panose="020B0604020202020204" pitchFamily="34" charset="0"/>
                        </a:rPr>
                        <a:t>455nm</a:t>
                      </a:r>
                      <a:r>
                        <a:rPr lang="zh-CN" altLang="en-US" sz="1000" dirty="0" smtClean="0">
                          <a:cs typeface="Arial" panose="020B0604020202020204" pitchFamily="34" charset="0"/>
                        </a:rPr>
                        <a:t>）基础上增加</a:t>
                      </a:r>
                      <a:r>
                        <a:rPr lang="en-US" altLang="zh-CN" sz="1000" smtClean="0">
                          <a:cs typeface="Arial" panose="020B0604020202020204" pitchFamily="34" charset="0"/>
                        </a:rPr>
                        <a:t>PC Green/Cyan/PC </a:t>
                      </a:r>
                      <a:r>
                        <a:rPr lang="en-US" altLang="zh-CN" sz="1000" dirty="0" smtClean="0">
                          <a:cs typeface="Arial" panose="020B0604020202020204" pitchFamily="34" charset="0"/>
                        </a:rPr>
                        <a:t>Amber</a:t>
                      </a:r>
                      <a:r>
                        <a:rPr lang="zh-CN" altLang="en-US" sz="1000" dirty="0" smtClean="0">
                          <a:cs typeface="Arial" panose="020B0604020202020204" pitchFamily="34" charset="0"/>
                        </a:rPr>
                        <a:t>，通过</a:t>
                      </a:r>
                      <a:r>
                        <a:rPr lang="en-US" altLang="zh-CN" sz="1000" dirty="0" smtClean="0">
                          <a:cs typeface="Arial" panose="020B0604020202020204" pitchFamily="34" charset="0"/>
                        </a:rPr>
                        <a:t>DMX512</a:t>
                      </a:r>
                      <a:r>
                        <a:rPr lang="zh-CN" altLang="en-US" sz="1000" dirty="0" smtClean="0">
                          <a:cs typeface="Arial" panose="020B0604020202020204" pitchFamily="34" charset="0"/>
                        </a:rPr>
                        <a:t>控制调光，能混色出更宽色域色彩，实现</a:t>
                      </a:r>
                      <a:r>
                        <a:rPr lang="en-US" altLang="zh-CN" sz="1000" dirty="0" smtClean="0">
                          <a:cs typeface="Arial" panose="020B0604020202020204" pitchFamily="34" charset="0"/>
                        </a:rPr>
                        <a:t>281</a:t>
                      </a:r>
                      <a:r>
                        <a:rPr lang="zh-CN" altLang="en-US" sz="1000" dirty="0" smtClean="0">
                          <a:cs typeface="Arial" panose="020B0604020202020204" pitchFamily="34" charset="0"/>
                        </a:rPr>
                        <a:t>万亿种彩色。</a:t>
                      </a:r>
                      <a:endParaRPr lang="en-US" altLang="zh-CN" sz="1000" dirty="0" smtClean="0"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</a:rPr>
                        <a:t>控制方式：</a:t>
                      </a:r>
                      <a:r>
                        <a:rPr lang="zh-CN" altLang="en-US" sz="10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标准</a:t>
                      </a:r>
                      <a:r>
                        <a:rPr lang="en-US" altLang="zh-CN" sz="10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DMX512</a:t>
                      </a:r>
                      <a:r>
                        <a:rPr lang="zh-CN" altLang="en-US" sz="10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（</a:t>
                      </a:r>
                      <a:r>
                        <a:rPr lang="en-US" altLang="zh-CN" sz="10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1990</a:t>
                      </a:r>
                      <a:r>
                        <a:rPr lang="zh-CN" altLang="en-US" sz="10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）协议控制，</a:t>
                      </a:r>
                      <a:r>
                        <a:rPr lang="en-US" altLang="zh-CN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1670</a:t>
                      </a:r>
                      <a:r>
                        <a:rPr lang="zh-CN" altLang="en-US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万种</a:t>
                      </a:r>
                      <a:r>
                        <a:rPr lang="en-US" altLang="zh-CN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RGB</a:t>
                      </a:r>
                      <a:r>
                        <a:rPr lang="zh-CN" altLang="en-US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合成真彩色，实现同步、追逐、流水等变化。</a:t>
                      </a:r>
                      <a:endParaRPr lang="en-US" altLang="zh-CN" sz="100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000" b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应用场</a:t>
                      </a:r>
                      <a:r>
                        <a:rPr lang="zh-CN" altLang="en-US" sz="1000" b="1" kern="1200" baseline="0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  <a:cs typeface="+mn-cs"/>
                        </a:rPr>
                        <a:t>所</a:t>
                      </a:r>
                      <a:r>
                        <a:rPr lang="zh-CN" altLang="en-US" sz="1000" b="0" kern="120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：</a:t>
                      </a:r>
                      <a:r>
                        <a:rPr lang="zh-CN" altLang="en-US" sz="10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单体建筑、历史建筑群外墙照明、大楼内光外透照明、室内局部照明、绿化景观照明、广告牌照明、酒吧、舞厅等娱乐场所气氛照明灯等。</a:t>
                      </a:r>
                      <a:endParaRPr lang="en-US" altLang="zh-CN" sz="1000" b="0" kern="1200" baseline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9" name="Picture 10105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7" y="255041"/>
            <a:ext cx="1800199" cy="2363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642910" y="857232"/>
            <a:ext cx="8001000" cy="338138"/>
          </a:xfrm>
          <a:prstGeom prst="rect">
            <a:avLst/>
          </a:prstGeom>
          <a:gradFill rotWithShape="1">
            <a:gsLst>
              <a:gs pos="0">
                <a:srgbClr val="FF0000"/>
              </a:gs>
              <a:gs pos="100000">
                <a:srgbClr val="FF7D7D"/>
              </a:gs>
            </a:gsLst>
            <a:lin ang="0" scaled="1"/>
          </a:gradFill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79525">
              <a:spcBef>
                <a:spcPct val="50000"/>
              </a:spcBef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2" charset="-122"/>
                <a:cs typeface="Arial" panose="020B0604020202020204" pitchFamily="34" charset="0"/>
              </a:rPr>
              <a:t>技术参数</a:t>
            </a:r>
            <a:endParaRPr lang="zh-CN" altLang="en-US" sz="1600" b="1" dirty="0">
              <a:solidFill>
                <a:schemeClr val="bg1"/>
              </a:solidFill>
              <a:latin typeface="Arial" panose="020B0604020202020204" pitchFamily="34" charset="0"/>
              <a:ea typeface="黑体" panose="02010609060101010101" pitchFamily="2" charset="-122"/>
              <a:cs typeface="Arial" panose="020B0604020202020204" pitchFamily="34" charset="0"/>
            </a:endParaRPr>
          </a:p>
        </p:txBody>
      </p:sp>
      <p:graphicFrame>
        <p:nvGraphicFramePr>
          <p:cNvPr id="5" name="Group 3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642620" y="1195070"/>
          <a:ext cx="8001000" cy="5118100"/>
        </p:xfrm>
        <a:graphic>
          <a:graphicData uri="http://schemas.openxmlformats.org/drawingml/2006/table">
            <a:tbl>
              <a:tblPr/>
              <a:tblGrid>
                <a:gridCol w="3143250"/>
                <a:gridCol w="4857750"/>
              </a:tblGrid>
              <a:tr h="2851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产品型号</a:t>
                      </a:r>
                      <a:endParaRPr kumimoji="0" lang="zh-CN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F1027 </a:t>
                      </a:r>
                      <a:r>
                        <a:rPr lang="zh-CN" altLang="en-US" sz="1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系列</a:t>
                      </a:r>
                      <a:endParaRPr lang="zh-CN" altLang="en-US" sz="1000" b="1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63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光源</a:t>
                      </a:r>
                      <a:endParaRPr kumimoji="0" 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Prolight</a:t>
                      </a:r>
                      <a:endParaRPr kumimoji="0" lang="en-US" altLang="zh-CN" sz="1000" b="0" i="0" u="none" strike="noStrike" cap="none" normalizeH="0" baseline="0" dirty="0" err="1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</a:tr>
              <a:tr h="2851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单颗</a:t>
                      </a: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LED</a:t>
                      </a:r>
                      <a:r>
                        <a:rPr kumimoji="0" lang="zh-CN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功率</a:t>
                      </a:r>
                      <a:endParaRPr kumimoji="0" lang="zh-CN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kern="120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6W</a:t>
                      </a:r>
                      <a:endParaRPr lang="en-US" altLang="zh-CN" sz="1000" kern="1200" baseline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LED</a:t>
                      </a:r>
                      <a:r>
                        <a:rPr kumimoji="0" lang="zh-CN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寿命</a:t>
                      </a:r>
                      <a:endParaRPr kumimoji="0" lang="zh-CN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5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万小时</a:t>
                      </a:r>
                      <a:endParaRPr kumimoji="0" lang="zh-CN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</a:tr>
              <a:tr h="2851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LED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数量</a:t>
                      </a:r>
                      <a:endParaRPr kumimoji="0" lang="zh-CN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kern="120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1</a:t>
                      </a:r>
                      <a:r>
                        <a:rPr lang="zh-CN" altLang="en-US" sz="1000" kern="120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颗</a:t>
                      </a:r>
                      <a:endParaRPr lang="zh-CN" altLang="en-US" sz="1000" kern="1200" baseline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63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LED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颜色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/>
                      </a:pP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</a:rPr>
                        <a:t>六合一 红</a:t>
                      </a: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</a:rPr>
                        <a:t>/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</a:rPr>
                        <a:t>绿</a:t>
                      </a: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</a:rPr>
                        <a:t>/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</a:rPr>
                        <a:t>蓝</a:t>
                      </a: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</a:rPr>
                        <a:t>/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</a:rPr>
                        <a:t>淡绿</a:t>
                      </a: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</a:rPr>
                        <a:t>/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</a:rPr>
                        <a:t>青色</a:t>
                      </a: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</a:rPr>
                        <a:t>/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</a:rPr>
                        <a:t>明黄</a:t>
                      </a:r>
                      <a:endPara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</a:tr>
              <a:tr h="2851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光束角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（</a:t>
                      </a: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FWHM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）</a:t>
                      </a:r>
                      <a:endParaRPr kumimoji="0" 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kern="120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20°</a:t>
                      </a:r>
                      <a:endParaRPr lang="en-US" altLang="zh-CN" sz="1000" kern="1200" baseline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863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外壳</a:t>
                      </a:r>
                      <a:r>
                        <a:rPr kumimoji="0" 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材质</a:t>
                      </a:r>
                      <a:endParaRPr kumimoji="0" 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000" kern="120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压铸铝，银灰色静电喷塑表面处理</a:t>
                      </a:r>
                      <a:endParaRPr lang="zh-CN" altLang="en-US" sz="1000" kern="1200" baseline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玻璃材质</a:t>
                      </a:r>
                      <a:endParaRPr kumimoji="0" 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kern="120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8mm</a:t>
                      </a:r>
                      <a:r>
                        <a:rPr lang="zh-CN" altLang="en-US" sz="1000" kern="120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钢化超白玻璃，碧玉黑表面颜色处理</a:t>
                      </a:r>
                      <a:endParaRPr lang="zh-CN" altLang="en-US" sz="1000" kern="1200" baseline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435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输入电源</a:t>
                      </a:r>
                      <a:endParaRPr kumimoji="0" 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kern="120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DC24V</a:t>
                      </a:r>
                      <a:endParaRPr lang="en-US" altLang="zh-CN" sz="1000" kern="1200" baseline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LED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驱动方式</a:t>
                      </a:r>
                      <a:endParaRPr kumimoji="0" lang="zh-CN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000" kern="120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外置</a:t>
                      </a:r>
                      <a:r>
                        <a:rPr lang="en-US" altLang="zh-CN" sz="1000" kern="120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350mA</a:t>
                      </a:r>
                      <a:r>
                        <a:rPr lang="zh-CN" altLang="en-US" sz="1000" kern="120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恒流驱动</a:t>
                      </a:r>
                      <a:endParaRPr lang="zh-CN" altLang="en-US" sz="1000" kern="1200" baseline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系统功率</a:t>
                      </a:r>
                      <a:endParaRPr kumimoji="0" 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kern="120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7W</a:t>
                      </a:r>
                      <a:endParaRPr lang="en-US" altLang="zh-CN" sz="1000" kern="1200" baseline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防护等级</a:t>
                      </a:r>
                      <a:endParaRPr kumimoji="0" 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IP66</a:t>
                      </a:r>
                      <a:endParaRPr kumimoji="0" lang="en-US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597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电缆线</a:t>
                      </a:r>
                      <a:endParaRPr kumimoji="0" 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000" kern="120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2×1.0mm2</a:t>
                      </a:r>
                      <a:r>
                        <a:rPr lang="zh-CN" altLang="en-US" sz="1000" kern="120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橡胶线 </a:t>
                      </a:r>
                      <a:endParaRPr lang="zh-CN" altLang="en-US" sz="1000" kern="1200" baseline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  <a:p>
                      <a:r>
                        <a:rPr lang="zh-CN" altLang="en-US" sz="1000" kern="120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超五类</a:t>
                      </a:r>
                      <a:r>
                        <a:rPr lang="en-US" altLang="zh-CN" sz="1000" kern="120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SFTP</a:t>
                      </a:r>
                      <a:r>
                        <a:rPr lang="zh-CN" altLang="en-US" sz="1000" kern="120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双屏蔽</a:t>
                      </a:r>
                      <a:r>
                        <a:rPr lang="en-US" altLang="zh-CN" sz="1000" kern="120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4</a:t>
                      </a:r>
                      <a:r>
                        <a:rPr lang="zh-CN" altLang="en-US" sz="1000" kern="120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对双绞线</a:t>
                      </a:r>
                      <a:endParaRPr lang="zh-CN" altLang="en-US" sz="1000" kern="1200" baseline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1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电气安全等级</a:t>
                      </a:r>
                      <a:endParaRPr kumimoji="0" 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kern="120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III</a:t>
                      </a:r>
                      <a:r>
                        <a:rPr lang="zh-CN" altLang="en-US" sz="1000" kern="120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类</a:t>
                      </a:r>
                      <a:endParaRPr lang="zh-CN" altLang="en-US" sz="1000" kern="1200" baseline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环境温度</a:t>
                      </a:r>
                      <a:endParaRPr kumimoji="0" 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kern="120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20℃~+55 ℃(Ta+10℃)</a:t>
                      </a:r>
                      <a:endParaRPr lang="en-US" altLang="zh-CN" sz="1000" kern="1200" baseline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净重</a:t>
                      </a:r>
                      <a:endParaRPr kumimoji="0" 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kern="120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1.0Kg </a:t>
                      </a:r>
                      <a:endParaRPr lang="en-US" altLang="zh-CN" sz="1000" kern="1200" baseline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714404" y="642918"/>
            <a:ext cx="8001000" cy="338137"/>
          </a:xfrm>
          <a:prstGeom prst="rect">
            <a:avLst/>
          </a:prstGeom>
          <a:gradFill rotWithShape="1">
            <a:gsLst>
              <a:gs pos="0">
                <a:srgbClr val="FF0000"/>
              </a:gs>
              <a:gs pos="100000">
                <a:srgbClr val="FF7D7D"/>
              </a:gs>
            </a:gsLst>
            <a:lin ang="0" scaled="1"/>
          </a:gradFill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79525">
              <a:spcBef>
                <a:spcPct val="50000"/>
              </a:spcBef>
            </a:pPr>
            <a:r>
              <a:rPr lang="zh-CN" altLang="en-US" sz="1600" b="1" dirty="0" smtClean="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2" charset="-122"/>
                <a:cs typeface="Arial" panose="020B0604020202020204" pitchFamily="34" charset="0"/>
              </a:rPr>
              <a:t>灯具尺寸（</a:t>
            </a:r>
            <a:r>
              <a:rPr lang="en-US" altLang="zh-CN" sz="1600" b="1" dirty="0" smtClean="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2" charset="-122"/>
                <a:cs typeface="Arial" panose="020B0604020202020204" pitchFamily="34" charset="0"/>
              </a:rPr>
              <a:t>mm</a:t>
            </a:r>
            <a:r>
              <a:rPr lang="zh-CN" altLang="en-US" sz="1600" b="1" dirty="0" smtClean="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2" charset="-122"/>
                <a:cs typeface="Arial" panose="020B0604020202020204" pitchFamily="34" charset="0"/>
              </a:rPr>
              <a:t>）</a:t>
            </a:r>
            <a:endParaRPr lang="zh-CN" altLang="en-US" sz="1600" b="1" dirty="0">
              <a:solidFill>
                <a:schemeClr val="bg1"/>
              </a:solidFill>
              <a:latin typeface="Arial" panose="020B0604020202020204" pitchFamily="34" charset="0"/>
              <a:ea typeface="黑体" panose="02010609060101010101" pitchFamily="2" charset="-122"/>
              <a:cs typeface="Arial" panose="020B0604020202020204" pitchFamily="34" charset="0"/>
            </a:endParaRPr>
          </a:p>
        </p:txBody>
      </p:sp>
      <p:sp>
        <p:nvSpPr>
          <p:cNvPr id="8" name="TextBox 3"/>
          <p:cNvSpPr txBox="1"/>
          <p:nvPr/>
        </p:nvSpPr>
        <p:spPr>
          <a:xfrm>
            <a:off x="642910" y="1214422"/>
            <a:ext cx="15792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 smtClean="0"/>
              <a:t>底安装尺寸图</a:t>
            </a:r>
            <a:endParaRPr lang="zh-CN" altLang="en-US" b="1" dirty="0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283968" y="1869406"/>
            <a:ext cx="4161830" cy="314377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524922"/>
            <a:ext cx="4181475" cy="374332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571500" y="693103"/>
            <a:ext cx="8001000" cy="338137"/>
          </a:xfrm>
          <a:prstGeom prst="rect">
            <a:avLst/>
          </a:prstGeom>
          <a:gradFill rotWithShape="1">
            <a:gsLst>
              <a:gs pos="0">
                <a:srgbClr val="FF0000"/>
              </a:gs>
              <a:gs pos="100000">
                <a:srgbClr val="FF7D7D"/>
              </a:gs>
            </a:gsLst>
            <a:lin ang="0" scaled="1"/>
          </a:gradFill>
          <a:ln w="9525">
            <a:noFill/>
            <a:miter lim="800000"/>
          </a:ln>
        </p:spPr>
        <p:txBody>
          <a:bodyPr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1279525">
              <a:spcBef>
                <a:spcPct val="50000"/>
              </a:spcBef>
            </a:pPr>
            <a:r>
              <a:rPr lang="zh-CN" altLang="en-US" sz="1600" b="1" dirty="0">
                <a:solidFill>
                  <a:schemeClr val="bg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配光曲线</a:t>
            </a:r>
            <a:endParaRPr lang="zh-CN" altLang="en-US" sz="1600" b="1" dirty="0">
              <a:solidFill>
                <a:schemeClr val="bg1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654346" y="1152964"/>
            <a:ext cx="4319905" cy="3683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F1027A-1-24DC-RC-Y(20-PR-1RGBPCA-AJ.P8)</a:t>
            </a:r>
            <a:endParaRPr lang="en-US" altLang="zh-CN" sz="1400" dirty="0"/>
          </a:p>
        </p:txBody>
      </p:sp>
      <p:graphicFrame>
        <p:nvGraphicFramePr>
          <p:cNvPr id="15" name="表格 14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611480" y="5516803"/>
          <a:ext cx="2857519" cy="54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4379"/>
                <a:gridCol w="1143008"/>
                <a:gridCol w="1000132"/>
              </a:tblGrid>
              <a:tr h="250033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>
                          <a:solidFill>
                            <a:schemeClr val="tx1"/>
                          </a:solidFill>
                        </a:rPr>
                        <a:t>颜色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>
                          <a:solidFill>
                            <a:schemeClr val="tx1"/>
                          </a:solidFill>
                        </a:rPr>
                        <a:t>总输出（流明）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>
                          <a:solidFill>
                            <a:schemeClr val="tx1"/>
                          </a:solidFill>
                        </a:rPr>
                        <a:t>功率（瓦特）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RGBPCA</a:t>
                      </a:r>
                      <a:endParaRPr lang="zh-CN" altLang="en-US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202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644020"/>
            <a:ext cx="4032448" cy="3590939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1960" y="1810001"/>
            <a:ext cx="4778442" cy="3409181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p="http://schemas.openxmlformats.org/presentationml/2006/main">
  <p:tag name="KSO_WM_UNIT_TABLE_BEAUTIFY" val="smartTable{316f9574-f865-45fd-a38b-b888eefbb37e}"/>
  <p:tag name="TABLE_ENDDRAG_ORIGIN_RECT" val="630*367"/>
  <p:tag name="TABLE_ENDDRAG_RECT" val="50*94*630*367"/>
</p:tagLst>
</file>

<file path=ppt/tags/tag2.xml><?xml version="1.0" encoding="utf-8"?>
<p:tagLst xmlns:p="http://schemas.openxmlformats.org/presentationml/2006/main">
  <p:tag name="KSO_WM_UNIT_TABLE_BEAUTIFY" val="smartTable{56186c3a-286f-456b-a78b-86ba1c02608c}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761</Words>
  <Application>WPS 演示</Application>
  <PresentationFormat>全屏显示(4:3)</PresentationFormat>
  <Paragraphs>110</Paragraphs>
  <Slides>4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2" baseType="lpstr">
      <vt:lpstr>Arial</vt:lpstr>
      <vt:lpstr>宋体</vt:lpstr>
      <vt:lpstr>Wingdings</vt:lpstr>
      <vt:lpstr>黑体</vt:lpstr>
      <vt:lpstr>Arial Unicode MS</vt:lpstr>
      <vt:lpstr>Calibri</vt:lpstr>
      <vt:lpstr>微软雅黑</vt:lpstr>
      <vt:lpstr>Office 主题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张巍</dc:creator>
  <cp:lastModifiedBy>丹丹</cp:lastModifiedBy>
  <cp:revision>167</cp:revision>
  <dcterms:created xsi:type="dcterms:W3CDTF">2015-05-19T08:03:00Z</dcterms:created>
  <dcterms:modified xsi:type="dcterms:W3CDTF">2021-11-01T07:18:19Z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A40B815D88494C04B18A4E1532F9FD42</vt:lpwstr>
  </property>
  <property fmtid="{D5CDD505-2E9C-101B-9397-08002B2CF9AE}" pid="3" name="KSOProductBuildVer">
    <vt:lpwstr>2052-11.1.0.11045</vt:lpwstr>
  </property>
</Properties>
</file>